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34"/>
  </p:notesMasterIdLst>
  <p:sldIdLst>
    <p:sldId id="256" r:id="rId2"/>
    <p:sldId id="263" r:id="rId3"/>
    <p:sldId id="289" r:id="rId4"/>
    <p:sldId id="264" r:id="rId5"/>
    <p:sldId id="288" r:id="rId6"/>
    <p:sldId id="271" r:id="rId7"/>
    <p:sldId id="279" r:id="rId8"/>
    <p:sldId id="282" r:id="rId9"/>
    <p:sldId id="272" r:id="rId10"/>
    <p:sldId id="283" r:id="rId11"/>
    <p:sldId id="285" r:id="rId12"/>
    <p:sldId id="284" r:id="rId13"/>
    <p:sldId id="261" r:id="rId14"/>
    <p:sldId id="290" r:id="rId15"/>
    <p:sldId id="268" r:id="rId16"/>
    <p:sldId id="269" r:id="rId17"/>
    <p:sldId id="286" r:id="rId18"/>
    <p:sldId id="277" r:id="rId19"/>
    <p:sldId id="287" r:id="rId20"/>
    <p:sldId id="257" r:id="rId21"/>
    <p:sldId id="265" r:id="rId22"/>
    <p:sldId id="273" r:id="rId23"/>
    <p:sldId id="274" r:id="rId24"/>
    <p:sldId id="267" r:id="rId25"/>
    <p:sldId id="275" r:id="rId26"/>
    <p:sldId id="258" r:id="rId27"/>
    <p:sldId id="270" r:id="rId28"/>
    <p:sldId id="259" r:id="rId29"/>
    <p:sldId id="276" r:id="rId30"/>
    <p:sldId id="262" r:id="rId31"/>
    <p:sldId id="280" r:id="rId32"/>
    <p:sldId id="28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8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56C98-8A0A-46AB-82D5-D81F79137AE2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AA973-C910-4747-96FA-1DFCD05D795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313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AA973-C910-4747-96FA-1DFCD05D795D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8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3269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739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179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6838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957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565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868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1329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0997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2537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3304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6317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5628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858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22599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2299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61774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59B0EF0-4643-45F0-B426-EEFAF5F79DE6}" type="datetimeFigureOut">
              <a:rPr lang="en-US" smtClean="0"/>
              <a:pPr/>
              <a:t>11/18/2015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AB0AA-7F10-48DD-AB59-1DCCC001B50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904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ransition spd="slow">
    <p:wipe dir="r"/>
  </p:transition>
  <p:timing>
    <p:tnLst>
      <p:par>
        <p:cTn id="1" dur="indefinite" restart="never" nodeType="tmRoot"/>
      </p:par>
    </p:tnLst>
  </p:timing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png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oleObject" Target="../embeddings/oleObject5.bin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2.emf"/><Relationship Id="rId4" Type="http://schemas.openxmlformats.org/officeDocument/2006/relationships/package" Target="../embeddings/Microsoft_PowerPoint_Presentation1.pptx"/><Relationship Id="rId9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2.xlsx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15-3542\Videos\tech\4%20Bar%20Linkage%20End%20Effector,%20Robot%20Gripper%20Animation.mp4" TargetMode="External"/><Relationship Id="rId1" Type="http://schemas.microsoft.com/office/2007/relationships/media" Target="file:///C:\Users\15-3542\Videos\tech\4%20Bar%20Linkage%20End%20Effector,%20Robot%20Gripper%20Animation.mp4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7356" y="357167"/>
            <a:ext cx="5929354" cy="1214445"/>
          </a:xfrm>
        </p:spPr>
        <p:txBody>
          <a:bodyPr>
            <a:noAutofit/>
          </a:bodyPr>
          <a:lstStyle/>
          <a:p>
            <a:r>
              <a:rPr lang="en-IN" sz="11500" dirty="0" smtClean="0"/>
              <a:t>IR ROBOT</a:t>
            </a:r>
            <a:endParaRPr lang="en-IN" sz="11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1868" y="1714488"/>
            <a:ext cx="5572132" cy="2071702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chemeClr val="tx1"/>
                </a:solidFill>
              </a:rPr>
              <a:t>AUTOMATED GRIPPER MECHANISM</a:t>
            </a:r>
            <a:endParaRPr lang="en-IN" sz="3600" dirty="0">
              <a:solidFill>
                <a:schemeClr val="tx1"/>
              </a:solidFill>
            </a:endParaRPr>
          </a:p>
        </p:txBody>
      </p:sp>
      <p:pic>
        <p:nvPicPr>
          <p:cNvPr id="6" name="Picture 5" descr="IR BOT documentation slide 1 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2428868"/>
            <a:ext cx="3705225" cy="2552700"/>
          </a:xfrm>
          <a:prstGeom prst="rect">
            <a:avLst/>
          </a:prstGeom>
        </p:spPr>
      </p:pic>
      <p:pic>
        <p:nvPicPr>
          <p:cNvPr id="7" name="Picture 6" descr="IR BOT documentation slide pic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8292">
            <a:off x="5857884" y="3786190"/>
            <a:ext cx="2371725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5786" y="5000636"/>
            <a:ext cx="323992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/>
              <a:t>TEAM:</a:t>
            </a:r>
          </a:p>
          <a:p>
            <a:r>
              <a:rPr lang="en-IN" sz="2800" dirty="0" err="1" smtClean="0"/>
              <a:t>Pranav</a:t>
            </a:r>
            <a:r>
              <a:rPr lang="en-IN" sz="2800" dirty="0" smtClean="0"/>
              <a:t> Sankhe</a:t>
            </a:r>
          </a:p>
          <a:p>
            <a:r>
              <a:rPr lang="en-IN" sz="2800" dirty="0" err="1" smtClean="0"/>
              <a:t>Anant</a:t>
            </a:r>
            <a:r>
              <a:rPr lang="en-IN" sz="2800" dirty="0" smtClean="0"/>
              <a:t> Jain </a:t>
            </a:r>
          </a:p>
          <a:p>
            <a:r>
              <a:rPr lang="en-IN" sz="2800" dirty="0" err="1" smtClean="0"/>
              <a:t>Ashwini</a:t>
            </a:r>
            <a:r>
              <a:rPr lang="en-IN" sz="2800" dirty="0" smtClean="0"/>
              <a:t> Kumar Singh</a:t>
            </a:r>
            <a:endParaRPr lang="en-IN" sz="280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786" y="714356"/>
            <a:ext cx="804098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</a:t>
            </a:r>
            <a:r>
              <a:rPr lang="en-IN" sz="24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bot’s</a:t>
            </a:r>
            <a:r>
              <a:rPr lang="en-IN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motion is controlled by a simple RC car </a:t>
            </a:r>
          </a:p>
          <a:p>
            <a:r>
              <a:rPr lang="en-IN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So now lets see how can we build  an RC car..........</a:t>
            </a:r>
          </a:p>
          <a:p>
            <a:endParaRPr lang="en-IN" sz="2400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IN" sz="24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First comes the mechanical part:</a:t>
            </a:r>
          </a:p>
          <a:p>
            <a:endParaRPr lang="en-IN" dirty="0" smtClean="0"/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1:In our RC car we have used an acrylic chassis . </a:t>
            </a:r>
          </a:p>
          <a:p>
            <a:endParaRPr lang="en-IN" sz="20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2:We have used 4 200 RPM motors to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ensure good torque so that we can climb up inclines easily. </a:t>
            </a:r>
          </a:p>
          <a:p>
            <a:endParaRPr lang="en-IN" sz="20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3:The steering mechanism used is differential since it is the most 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easiest mechanism and we can make very sharp turns with it.</a:t>
            </a:r>
          </a:p>
          <a:p>
            <a:endParaRPr lang="en-IN" sz="20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4:The battery used is lead acid battery  </a:t>
            </a:r>
            <a:r>
              <a:rPr lang="en-IN" dirty="0" smtClean="0"/>
              <a:t>.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03967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PDF has all information about the </a:t>
            </a:r>
          </a:p>
          <a:p>
            <a:r>
              <a:rPr lang="en-IN" sz="32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mechanical part of an RC car </a:t>
            </a: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665788"/>
              </p:ext>
            </p:extLst>
          </p:nvPr>
        </p:nvGraphicFramePr>
        <p:xfrm>
          <a:off x="0" y="1340768"/>
          <a:ext cx="9144000" cy="5517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3" imgW="9143737" imgH="5143264" progId="AcroExch.Document.7">
                  <p:embed/>
                </p:oleObj>
              </mc:Choice>
              <mc:Fallback>
                <p:oleObj name="Acrobat Document" r:id="rId3" imgW="9143737" imgH="5143264" progId="AcroExch.Document.7">
                  <p:embed/>
                  <p:pic>
                    <p:nvPicPr>
                      <p:cNvPr id="327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40768"/>
                        <a:ext cx="9144000" cy="55172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296"/>
            <a:ext cx="9899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Now comes the electric part of our RC car which will drive the car</a:t>
            </a:r>
            <a:endParaRPr lang="en-IN" sz="28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00298" y="979468"/>
            <a:ext cx="478634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The components used are: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1: IC L293D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2: IC 7805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3: heat sink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4: soldering wire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5: male and female berg pins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6: female jumpers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7: PCB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8:bluetooth module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9:attiny ( a microcontroller)</a:t>
            </a:r>
          </a:p>
          <a:p>
            <a:endParaRPr lang="en-IN" sz="20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sz="2400" u="sng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Instruments used </a:t>
            </a:r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: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1:soldering gun</a:t>
            </a:r>
          </a:p>
          <a:p>
            <a:endParaRPr lang="en-IN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5500702"/>
            <a:ext cx="10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/>
              <a:t>We have used </a:t>
            </a:r>
            <a:r>
              <a:rPr lang="en-IN" sz="2000" dirty="0" err="1" smtClean="0"/>
              <a:t>bluetooth</a:t>
            </a:r>
            <a:r>
              <a:rPr lang="en-IN" sz="2000" dirty="0" smtClean="0"/>
              <a:t> module too control our </a:t>
            </a:r>
            <a:r>
              <a:rPr lang="en-IN" sz="2000" dirty="0" err="1" smtClean="0"/>
              <a:t>bot’s</a:t>
            </a:r>
            <a:r>
              <a:rPr lang="en-IN" sz="2000" dirty="0" smtClean="0"/>
              <a:t> motion wirelessly. </a:t>
            </a:r>
          </a:p>
          <a:p>
            <a:r>
              <a:rPr lang="en-IN" sz="2000" dirty="0" smtClean="0"/>
              <a:t>There’s an </a:t>
            </a:r>
            <a:r>
              <a:rPr lang="en-IN" sz="2000" dirty="0" err="1" smtClean="0"/>
              <a:t>anroid</a:t>
            </a:r>
            <a:r>
              <a:rPr lang="en-IN" sz="2000" dirty="0" smtClean="0"/>
              <a:t> app for this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282" y="1285860"/>
            <a:ext cx="6500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We are using IC L293D to give outputs to the gripper motors </a:t>
            </a:r>
          </a:p>
          <a:p>
            <a:r>
              <a:rPr lang="en-IN" dirty="0" smtClean="0"/>
              <a:t>and the motors used to move the bot.</a:t>
            </a:r>
          </a:p>
        </p:txBody>
      </p:sp>
      <p:pic>
        <p:nvPicPr>
          <p:cNvPr id="3" name="Picture 2" descr="l29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8802"/>
            <a:ext cx="6294645" cy="4714908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143636" y="500042"/>
          <a:ext cx="2423088" cy="3429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Acrobat Document" r:id="rId4" imgW="5668166" imgH="8019048" progId="AcroExch.Document.7">
                  <p:embed/>
                </p:oleObj>
              </mc:Choice>
              <mc:Fallback>
                <p:oleObj name="Acrobat Document" r:id="rId4" imgW="5668166" imgH="8019048" progId="AcroExch.Document.7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500042"/>
                        <a:ext cx="2423088" cy="34290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500826" y="3857628"/>
          <a:ext cx="2042290" cy="2643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Acrobat Document" r:id="rId6" imgW="5830114" imgH="7542857" progId="AcroExch.Document.7">
                  <p:embed/>
                </p:oleObj>
              </mc:Choice>
              <mc:Fallback>
                <p:oleObj name="Acrobat Document" r:id="rId6" imgW="5830114" imgH="7542857" progId="AcroExch.Document.7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26" y="3857628"/>
                        <a:ext cx="2042290" cy="26432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16" y="214290"/>
            <a:ext cx="243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PDF FOR IC L293D: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763688" y="637835"/>
            <a:ext cx="414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IC  L293D</a:t>
            </a:r>
            <a:endParaRPr lang="en-IN" sz="36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4282" y="214290"/>
            <a:ext cx="644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Lets first learn a bit about some IC’s  we are </a:t>
            </a:r>
            <a:r>
              <a:rPr lang="en-IN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gonna</a:t>
            </a:r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used</a:t>
            </a:r>
            <a:endParaRPr lang="en-IN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484784"/>
            <a:ext cx="868218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IC L293D is a dual H bridge motor driver IC. Motor drivers in general are 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current amplifiers since they take in low current signal and in output send a 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higher current output.</a:t>
            </a:r>
          </a:p>
          <a:p>
            <a:endParaRPr lang="en-IN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motors can be controlled by input logic pins at pins 2,7,10,15.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logic input 00 or 11 will stop the motor and logic inputs 10 or 01 will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</a:t>
            </a:r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otate the motor in anticlockwise or clockwise direction respectively.</a:t>
            </a:r>
          </a:p>
          <a:p>
            <a:endParaRPr lang="en-IN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Enable pins 1 and 9 should be high for motors to start operating.</a:t>
            </a:r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When 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enable input is high the corresponding driver circuit gets enabled. Due to it 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outputs work in phase with inputs. When enable inputs are low the driver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is disabled ,the outputs are off and in high impedance state. </a:t>
            </a:r>
          </a:p>
          <a:p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Pin 8 is supplied voltage of 12 volts which is applied to the motor windings.</a:t>
            </a:r>
          </a:p>
          <a:p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Pin 16 is the  logic supply voltage which is required to power the internal</a:t>
            </a: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</a:t>
            </a:r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omponents of the IC.</a:t>
            </a:r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332656"/>
            <a:ext cx="7330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Brief description of pins of L293D</a:t>
            </a:r>
            <a:endParaRPr lang="en-IN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351073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805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4" y="333364"/>
            <a:ext cx="4000496" cy="40004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3240" y="428604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IC 7805</a:t>
            </a:r>
            <a:endParaRPr lang="en-IN" sz="36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786322"/>
            <a:ext cx="8715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This IC is used to convert 12 volts to 5 volts . Its used here since the electronic circuits operates on 5 volts. </a:t>
            </a:r>
            <a:endParaRPr lang="en-IN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kit\Desktop\L293xl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86" y="714356"/>
            <a:ext cx="8108604" cy="599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155302"/>
            <a:ext cx="781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Circuit which controls the movement of bot</a:t>
            </a:r>
            <a:r>
              <a:rPr lang="en-IN" u="sng" dirty="0" smtClean="0"/>
              <a:t>.</a:t>
            </a:r>
            <a:endParaRPr lang="en-IN" u="sng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23313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are the resources which you can refer to design the electrical part of your RC car.</a:t>
            </a:r>
          </a:p>
          <a:p>
            <a:r>
              <a:rPr lang="en-IN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4678" y="928670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Circuit of  RC car</a:t>
            </a:r>
            <a:endParaRPr lang="en-IN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2357422" y="1357298"/>
          <a:ext cx="4929186" cy="2714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Presentation" r:id="rId4" imgW="4570603" imgH="3427427" progId="PowerPoint.Show.12">
                  <p:embed/>
                </p:oleObj>
              </mc:Choice>
              <mc:Fallback>
                <p:oleObj name="Presentation" r:id="rId4" imgW="4570603" imgH="3427427" progId="PowerPoint.Show.12">
                  <p:embed/>
                  <p:pic>
                    <p:nvPicPr>
                      <p:cNvPr id="337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1357298"/>
                        <a:ext cx="4929186" cy="27146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3429000"/>
            <a:ext cx="1272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Anroid</a:t>
            </a:r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IN" dirty="0" smtClean="0"/>
              <a:t>app </a:t>
            </a:r>
            <a:endParaRPr lang="en-IN" dirty="0"/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0" y="3786190"/>
          <a:ext cx="2366962" cy="3071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Acrobat Document" r:id="rId6" imgW="5667037" imgH="8019948" progId="AcroExch.Document.7">
                  <p:embed/>
                </p:oleObj>
              </mc:Choice>
              <mc:Fallback>
                <p:oleObj name="Acrobat Document" r:id="rId6" imgW="5667037" imgH="8019948" progId="AcroExch.Document.7">
                  <p:embed/>
                  <p:pic>
                    <p:nvPicPr>
                      <p:cNvPr id="337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786190"/>
                        <a:ext cx="2366962" cy="30718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585971" y="3601524"/>
            <a:ext cx="265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Bluetooth module</a:t>
            </a:r>
            <a:endParaRPr lang="en-IN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6518275" y="4000504"/>
          <a:ext cx="2625725" cy="2857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Acrobat Document" r:id="rId8" imgW="5667037" imgH="8019948" progId="AcroExch.Document.7">
                  <p:embed/>
                </p:oleObj>
              </mc:Choice>
              <mc:Fallback>
                <p:oleObj name="Acrobat Document" r:id="rId8" imgW="5667037" imgH="8019948" progId="AcroExch.Document.7">
                  <p:embed/>
                  <p:pic>
                    <p:nvPicPr>
                      <p:cNvPr id="337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8275" y="4000504"/>
                        <a:ext cx="2625725" cy="28574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 rot="5400000">
            <a:off x="4964921" y="5464971"/>
            <a:ext cx="278605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357950" y="6858000"/>
            <a:ext cx="278605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429388" y="3643314"/>
            <a:ext cx="2714612" cy="7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7536657" y="5250657"/>
            <a:ext cx="321468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0" y="3429000"/>
            <a:ext cx="22859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78641" y="5179219"/>
            <a:ext cx="335756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0" y="6858000"/>
            <a:ext cx="23574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720" y="4357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2" y="1650105"/>
            <a:ext cx="8275870" cy="4655177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57166"/>
            <a:ext cx="119136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Now we are done with the motion of our bot as a whole now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we will consider how we will control the motion of our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gripper  .</a:t>
            </a:r>
          </a:p>
          <a:p>
            <a:endParaRPr lang="en-IN" sz="24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So in further slides we will focus on the connections of our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circuits used In grippers.</a:t>
            </a:r>
          </a:p>
          <a:p>
            <a:endParaRPr lang="en-IN" sz="24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IN" sz="2400" dirty="0" smtClean="0"/>
          </a:p>
          <a:p>
            <a:endParaRPr lang="en-IN" sz="2400" dirty="0" smtClean="0"/>
          </a:p>
          <a:p>
            <a:endParaRPr lang="en-IN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357290" y="2571744"/>
            <a:ext cx="65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components used in circuits of gripper:</a:t>
            </a:r>
            <a:endParaRPr lang="en-IN" sz="24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28670"/>
            <a:ext cx="92496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1.We are attempting to build a </a:t>
            </a:r>
            <a:r>
              <a:rPr lang="en-IN" sz="2400" dirty="0" err="1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bot</a:t>
            </a:r>
            <a:r>
              <a:rPr lang="en-IN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which automatically measures the dimensions of the object and accordingly the gripper will grip the object. </a:t>
            </a:r>
          </a:p>
          <a:p>
            <a:endParaRPr lang="en-IN" sz="24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IN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2.The dimensions of the objects is measured by the IR sensor plate .</a:t>
            </a:r>
          </a:p>
          <a:p>
            <a:endParaRPr lang="en-IN" sz="2400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IN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3.The gripper mechanism used, employees 3 motors to control its motion</a:t>
            </a:r>
          </a:p>
          <a:p>
            <a:r>
              <a:rPr lang="en-IN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 </a:t>
            </a:r>
          </a:p>
          <a:p>
            <a:r>
              <a:rPr lang="en-IN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4.Also if the object is out of scope of the gripper we have a mechanism via which the gripper orients itself and comes in the vicinity of the object. The presence of the object is sensed by the</a:t>
            </a:r>
          </a:p>
          <a:p>
            <a:r>
              <a:rPr lang="en-IN" sz="2400" dirty="0" smtClean="0">
                <a:solidFill>
                  <a:srgbClr val="002060"/>
                </a:solidFill>
              </a:rPr>
              <a:t>  </a:t>
            </a:r>
          </a:p>
          <a:p>
            <a:r>
              <a:rPr lang="en-IN" sz="2000" dirty="0" smtClean="0">
                <a:solidFill>
                  <a:srgbClr val="002060"/>
                </a:solidFill>
              </a:rPr>
              <a:t> </a:t>
            </a:r>
          </a:p>
          <a:p>
            <a:endParaRPr lang="en-IN" sz="2000" dirty="0" smtClean="0">
              <a:solidFill>
                <a:srgbClr val="002060"/>
              </a:solidFill>
            </a:endParaRPr>
          </a:p>
          <a:p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57290" y="214290"/>
            <a:ext cx="7358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Outline of the 1</a:t>
            </a:r>
            <a:r>
              <a:rPr lang="en-IN" sz="4000" b="1" u="sng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st</a:t>
            </a:r>
            <a:r>
              <a:rPr lang="en-IN" sz="4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prototype</a:t>
            </a:r>
            <a:endParaRPr lang="en-IN" sz="40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42918"/>
            <a:ext cx="1071019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We have used an </a:t>
            </a:r>
            <a:r>
              <a:rPr lang="en-IN" sz="28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arduino</a:t>
            </a:r>
            <a:r>
              <a:rPr lang="en-IN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28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uno</a:t>
            </a:r>
            <a:r>
              <a:rPr lang="en-IN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to used to program </a:t>
            </a:r>
          </a:p>
          <a:p>
            <a:r>
              <a:rPr lang="en-IN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our </a:t>
            </a:r>
            <a:r>
              <a:rPr lang="en-IN" sz="28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bot’s</a:t>
            </a:r>
            <a:r>
              <a:rPr lang="en-IN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gripper. All the motions of gripper are</a:t>
            </a:r>
          </a:p>
          <a:p>
            <a:r>
              <a:rPr lang="en-IN" sz="2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controlled by </a:t>
            </a:r>
            <a:r>
              <a:rPr lang="en-IN" sz="28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arduino</a:t>
            </a:r>
            <a:r>
              <a:rPr lang="en-IN" sz="2800" dirty="0" smtClean="0"/>
              <a:t>.</a:t>
            </a:r>
          </a:p>
          <a:p>
            <a:endParaRPr lang="en-IN" sz="2800" dirty="0" smtClean="0"/>
          </a:p>
          <a:p>
            <a:r>
              <a:rPr lang="en-IN" sz="2800" dirty="0" smtClean="0"/>
              <a:t> </a:t>
            </a:r>
          </a:p>
          <a:p>
            <a:endParaRPr lang="en-IN" dirty="0"/>
          </a:p>
        </p:txBody>
      </p:sp>
      <p:pic>
        <p:nvPicPr>
          <p:cNvPr id="5" name="Picture 4" descr="ArduinoUno_R3_Front_450p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52" y="2214554"/>
            <a:ext cx="6299094" cy="4500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3174" y="0"/>
            <a:ext cx="571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ARDUINO UNO</a:t>
            </a:r>
            <a:endParaRPr lang="en-IN" sz="36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r sens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014" y="3501008"/>
            <a:ext cx="4989986" cy="33569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28604"/>
            <a:ext cx="968638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We have used IR sensors for detecting the presence of the 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object and measuring its dimensions.</a:t>
            </a:r>
          </a:p>
          <a:p>
            <a:endParaRPr lang="en-IN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In IR Photodiode sensor the IR emitter LED is forward biased and the IE 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(detector) is reverse biased . When the photodiode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detects IR radiation, the output voltage is low and vice versa.</a:t>
            </a:r>
          </a:p>
          <a:p>
            <a:endParaRPr lang="en-IN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Here, when IR sensors detects the objects the </a:t>
            </a:r>
            <a:r>
              <a:rPr lang="en-IN" sz="20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arduino</a:t>
            </a:r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counts how much sensors are getting 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low and accordingly then it calculates the length of the object</a:t>
            </a:r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 </a:t>
            </a:r>
          </a:p>
          <a:p>
            <a:endParaRPr lang="en-IN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915816" y="-40707"/>
            <a:ext cx="2168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IR SENSOR</a:t>
            </a:r>
            <a:endParaRPr lang="en-IN" sz="32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143380"/>
            <a:ext cx="3850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Upload circuit diagram of IR sensor</a:t>
            </a:r>
          </a:p>
          <a:p>
            <a:endParaRPr lang="en-I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r sensor 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50" y="4760395"/>
            <a:ext cx="2786050" cy="20976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071546"/>
            <a:ext cx="9144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When the IR sensors in the extremes detect the object, it tells to the </a:t>
            </a:r>
            <a:r>
              <a:rPr lang="en-IN" sz="24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arduino</a:t>
            </a:r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that the object  is out of domain of the gripper and then accordingly  </a:t>
            </a:r>
            <a:r>
              <a:rPr lang="en-IN" sz="24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arduino</a:t>
            </a:r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tells the motor (which controls the sideways motion of gripper) to operate and thus the gripper is brought in the vicinity of the object.</a:t>
            </a:r>
          </a:p>
          <a:p>
            <a:endParaRPr lang="en-IN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IN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500298" y="285728"/>
            <a:ext cx="2945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IR SENSORS</a:t>
            </a:r>
            <a:endParaRPr lang="en-IN" sz="40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472" y="4143380"/>
            <a:ext cx="5569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/>
              <a:t>Upload a </a:t>
            </a:r>
            <a:r>
              <a:rPr lang="en-IN" sz="3200" dirty="0" err="1" smtClean="0"/>
              <a:t>pdf</a:t>
            </a:r>
            <a:r>
              <a:rPr lang="en-IN" sz="3200" dirty="0" smtClean="0"/>
              <a:t> here of IR sensors  </a:t>
            </a:r>
            <a:endParaRPr lang="en-IN" sz="320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1:All the IR sensors share a common ground .</a:t>
            </a:r>
          </a:p>
          <a:p>
            <a:endParaRPr lang="en-IN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2:Each one receives a common </a:t>
            </a:r>
            <a:r>
              <a:rPr lang="en-IN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Vcc</a:t>
            </a:r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of +5 volts.</a:t>
            </a:r>
          </a:p>
          <a:p>
            <a:endParaRPr lang="en-IN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3:The resistance between +terminal of LED an </a:t>
            </a:r>
            <a:r>
              <a:rPr lang="en-IN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Vcc</a:t>
            </a:r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470 ohms for all sensors.</a:t>
            </a:r>
          </a:p>
          <a:p>
            <a:endParaRPr lang="en-IN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4:the resistance between –terminal of photodiode and </a:t>
            </a:r>
            <a:r>
              <a:rPr lang="en-IN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Vcc</a:t>
            </a:r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either 68 </a:t>
            </a:r>
            <a:r>
              <a:rPr lang="en-IN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Kohms</a:t>
            </a:r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or100 </a:t>
            </a:r>
            <a:r>
              <a:rPr lang="en-IN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Kohms</a:t>
            </a:r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(Given below is the spreadsheet which has observations of the range of output </a:t>
            </a:r>
          </a:p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Voltages for various resistances(68K &amp;100K))</a:t>
            </a:r>
          </a:p>
        </p:txBody>
      </p:sp>
      <p:graphicFrame>
        <p:nvGraphicFramePr>
          <p:cNvPr id="23560" name="Object 8"/>
          <p:cNvGraphicFramePr>
            <a:graphicFrameLocks noChangeAspect="1"/>
          </p:cNvGraphicFramePr>
          <p:nvPr/>
        </p:nvGraphicFramePr>
        <p:xfrm>
          <a:off x="0" y="3000372"/>
          <a:ext cx="4406757" cy="385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Worksheet" r:id="rId4" imgW="3057620" imgH="2676458" progId="Excel.Sheet.12">
                  <p:embed/>
                </p:oleObj>
              </mc:Choice>
              <mc:Fallback>
                <p:oleObj name="Worksheet" r:id="rId4" imgW="3057620" imgH="2676458" progId="Excel.Sheet.12">
                  <p:embed/>
                  <p:pic>
                    <p:nvPicPr>
                      <p:cNvPr id="235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000372"/>
                        <a:ext cx="4406757" cy="3857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868144" y="4500570"/>
            <a:ext cx="3841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Upload a circuit diagram</a:t>
            </a:r>
          </a:p>
          <a:p>
            <a:r>
              <a:rPr lang="en-IN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Here of a IR sensor</a:t>
            </a:r>
            <a:endParaRPr lang="en-IN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8" y="0"/>
            <a:ext cx="43146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CONNECTIONS OF IR SENSORS</a:t>
            </a:r>
            <a:endParaRPr lang="en-IN" sz="28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14414" y="5120642"/>
            <a:ext cx="7643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IR SENSOR PLATE</a:t>
            </a:r>
            <a:endParaRPr lang="en-IN" sz="54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16512"/>
            <a:ext cx="8477250" cy="4768454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08520" y="23956"/>
            <a:ext cx="11427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Draw a circuit diagram showing connections of IR </a:t>
            </a:r>
          </a:p>
          <a:p>
            <a:r>
              <a:rPr lang="en-IN" sz="28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sensor plate </a:t>
            </a:r>
            <a:endParaRPr lang="en-IN" sz="28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857496"/>
            <a:ext cx="9144000" cy="4000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 flipH="1" flipV="1">
            <a:off x="0" y="2500306"/>
            <a:ext cx="357190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flipH="1" flipV="1">
            <a:off x="1571604" y="2500306"/>
            <a:ext cx="428628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flipH="1" flipV="1">
            <a:off x="785786" y="2500306"/>
            <a:ext cx="428628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flipH="1" flipV="1">
            <a:off x="2428860" y="2500306"/>
            <a:ext cx="428628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H="1" flipV="1">
            <a:off x="6572264" y="2500306"/>
            <a:ext cx="428628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flipH="1" flipV="1">
            <a:off x="5715008" y="2500306"/>
            <a:ext cx="428628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flipH="1" flipV="1">
            <a:off x="4857752" y="2500306"/>
            <a:ext cx="428628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flipH="1" flipV="1">
            <a:off x="4000496" y="2500306"/>
            <a:ext cx="428628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H="1" flipV="1">
            <a:off x="3214678" y="2500306"/>
            <a:ext cx="428628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 flipH="1" flipV="1">
            <a:off x="8715372" y="2500306"/>
            <a:ext cx="428628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flipH="1" flipV="1">
            <a:off x="8143900" y="2500306"/>
            <a:ext cx="357190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 flipH="1" flipV="1">
            <a:off x="7358082" y="2500306"/>
            <a:ext cx="428628" cy="3571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71538" y="1000108"/>
            <a:ext cx="39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          </a:t>
            </a:r>
            <a:endParaRPr lang="en-IN" dirty="0"/>
          </a:p>
        </p:txBody>
      </p:sp>
      <p:sp>
        <p:nvSpPr>
          <p:cNvPr id="87" name="TextBox 86"/>
          <p:cNvSpPr txBox="1"/>
          <p:nvPr/>
        </p:nvSpPr>
        <p:spPr>
          <a:xfrm>
            <a:off x="1590652" y="10905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88" name="TextBox 87"/>
          <p:cNvSpPr txBox="1"/>
          <p:nvPr/>
        </p:nvSpPr>
        <p:spPr>
          <a:xfrm>
            <a:off x="1743052" y="1242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89" name="TextBox 88"/>
          <p:cNvSpPr txBox="1"/>
          <p:nvPr/>
        </p:nvSpPr>
        <p:spPr>
          <a:xfrm>
            <a:off x="1895452" y="13953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90" name="TextBox 89"/>
          <p:cNvSpPr txBox="1"/>
          <p:nvPr/>
        </p:nvSpPr>
        <p:spPr>
          <a:xfrm>
            <a:off x="1071538" y="1071546"/>
            <a:ext cx="14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1" name="TextBox 90"/>
          <p:cNvSpPr txBox="1"/>
          <p:nvPr/>
        </p:nvSpPr>
        <p:spPr>
          <a:xfrm>
            <a:off x="3000364" y="7143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92" name="TextBox 91"/>
          <p:cNvSpPr txBox="1"/>
          <p:nvPr/>
        </p:nvSpPr>
        <p:spPr>
          <a:xfrm>
            <a:off x="2352652" y="18525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93" name="TextBox 92"/>
          <p:cNvSpPr txBox="1"/>
          <p:nvPr/>
        </p:nvSpPr>
        <p:spPr>
          <a:xfrm>
            <a:off x="2505052" y="2214554"/>
            <a:ext cx="43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A0</a:t>
            </a:r>
            <a:endParaRPr lang="en-IN" dirty="0"/>
          </a:p>
        </p:txBody>
      </p:sp>
      <p:sp>
        <p:nvSpPr>
          <p:cNvPr id="94" name="TextBox 93"/>
          <p:cNvSpPr txBox="1"/>
          <p:nvPr/>
        </p:nvSpPr>
        <p:spPr>
          <a:xfrm>
            <a:off x="2571736" y="2428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95" name="TextBox 94"/>
          <p:cNvSpPr txBox="1"/>
          <p:nvPr/>
        </p:nvSpPr>
        <p:spPr>
          <a:xfrm>
            <a:off x="2809852" y="23097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96" name="TextBox 95"/>
          <p:cNvSpPr txBox="1"/>
          <p:nvPr/>
        </p:nvSpPr>
        <p:spPr>
          <a:xfrm>
            <a:off x="2962252" y="2462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97" name="TextBox 96"/>
          <p:cNvSpPr txBox="1"/>
          <p:nvPr/>
        </p:nvSpPr>
        <p:spPr>
          <a:xfrm>
            <a:off x="3114652" y="26145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98" name="TextBox 97"/>
          <p:cNvSpPr txBox="1"/>
          <p:nvPr/>
        </p:nvSpPr>
        <p:spPr>
          <a:xfrm>
            <a:off x="3267052" y="2766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99" name="TextBox 98"/>
          <p:cNvSpPr txBox="1"/>
          <p:nvPr/>
        </p:nvSpPr>
        <p:spPr>
          <a:xfrm>
            <a:off x="3419452" y="29193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00" name="TextBox 99"/>
          <p:cNvSpPr txBox="1"/>
          <p:nvPr/>
        </p:nvSpPr>
        <p:spPr>
          <a:xfrm>
            <a:off x="3571853" y="3071794"/>
            <a:ext cx="7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1" name="TextBox 100"/>
          <p:cNvSpPr txBox="1"/>
          <p:nvPr/>
        </p:nvSpPr>
        <p:spPr>
          <a:xfrm>
            <a:off x="0" y="2071678"/>
            <a:ext cx="207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PMW (1    2           3)</a:t>
            </a:r>
            <a:endParaRPr lang="en-IN" dirty="0"/>
          </a:p>
        </p:txBody>
      </p:sp>
      <p:sp>
        <p:nvSpPr>
          <p:cNvPr id="102" name="TextBox 101"/>
          <p:cNvSpPr txBox="1"/>
          <p:nvPr/>
        </p:nvSpPr>
        <p:spPr>
          <a:xfrm>
            <a:off x="7215206" y="2143116"/>
            <a:ext cx="192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PMW( 4    5        6 )</a:t>
            </a:r>
            <a:endParaRPr lang="en-IN" dirty="0"/>
          </a:p>
        </p:txBody>
      </p:sp>
      <p:sp>
        <p:nvSpPr>
          <p:cNvPr id="104" name="TextBox 103"/>
          <p:cNvSpPr txBox="1"/>
          <p:nvPr/>
        </p:nvSpPr>
        <p:spPr>
          <a:xfrm>
            <a:off x="2047852" y="15477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05" name="TextBox 104"/>
          <p:cNvSpPr txBox="1"/>
          <p:nvPr/>
        </p:nvSpPr>
        <p:spPr>
          <a:xfrm>
            <a:off x="2200252" y="1700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109" name="TextBox 108"/>
          <p:cNvSpPr txBox="1"/>
          <p:nvPr/>
        </p:nvSpPr>
        <p:spPr>
          <a:xfrm>
            <a:off x="3357554" y="2214554"/>
            <a:ext cx="434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A1</a:t>
            </a:r>
            <a:endParaRPr lang="en-IN" dirty="0"/>
          </a:p>
        </p:txBody>
      </p:sp>
      <p:sp>
        <p:nvSpPr>
          <p:cNvPr id="111" name="TextBox 110"/>
          <p:cNvSpPr txBox="1"/>
          <p:nvPr/>
        </p:nvSpPr>
        <p:spPr>
          <a:xfrm>
            <a:off x="4000496" y="2214554"/>
            <a:ext cx="72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A2</a:t>
            </a:r>
            <a:endParaRPr lang="en-IN" dirty="0"/>
          </a:p>
        </p:txBody>
      </p:sp>
      <p:sp>
        <p:nvSpPr>
          <p:cNvPr id="112" name="TextBox 111"/>
          <p:cNvSpPr txBox="1"/>
          <p:nvPr/>
        </p:nvSpPr>
        <p:spPr>
          <a:xfrm>
            <a:off x="4857752" y="2143116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A3</a:t>
            </a:r>
            <a:endParaRPr lang="en-IN" dirty="0"/>
          </a:p>
        </p:txBody>
      </p:sp>
      <p:sp>
        <p:nvSpPr>
          <p:cNvPr id="113" name="TextBox 112"/>
          <p:cNvSpPr txBox="1"/>
          <p:nvPr/>
        </p:nvSpPr>
        <p:spPr>
          <a:xfrm>
            <a:off x="5786446" y="2214554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A4</a:t>
            </a:r>
            <a:endParaRPr lang="en-IN" dirty="0"/>
          </a:p>
        </p:txBody>
      </p:sp>
      <p:sp>
        <p:nvSpPr>
          <p:cNvPr id="114" name="TextBox 113"/>
          <p:cNvSpPr txBox="1"/>
          <p:nvPr/>
        </p:nvSpPr>
        <p:spPr>
          <a:xfrm>
            <a:off x="6643702" y="2214554"/>
            <a:ext cx="50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A5</a:t>
            </a:r>
            <a:endParaRPr lang="en-IN" dirty="0"/>
          </a:p>
        </p:txBody>
      </p:sp>
      <p:sp>
        <p:nvSpPr>
          <p:cNvPr id="115" name="TextBox 114"/>
          <p:cNvSpPr txBox="1"/>
          <p:nvPr/>
        </p:nvSpPr>
        <p:spPr>
          <a:xfrm>
            <a:off x="0" y="1"/>
            <a:ext cx="104299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PWM 1, ,2, ,3, 4, ,5, ,6, will direct the gripper to the object which we have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to grip A0, A1 ,A2, A3, A4, A5 are to measure the length of the object 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and accordingly will instruct the gripper motor to operate and make a 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specific angle which will correspond to the dimensions of object.</a:t>
            </a:r>
          </a:p>
          <a:p>
            <a:endParaRPr lang="en-IN" sz="20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IN" sz="2000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sz="2000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sz="2000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sz="2000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sz="2000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IN" sz="2000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NOTE: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(just PWM 1 and 6 will do the job of  bringing the gripper in the vicinity of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the object &amp; we can increase the accuracy and range of our 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measurement calculations by operating 10 IR sensors instead of 6.)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72000" y="1421966"/>
            <a:ext cx="357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IR SENSOR PLATE</a:t>
            </a:r>
            <a:endParaRPr lang="en-IN" sz="32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00166" y="2143116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 3</a:t>
            </a:r>
            <a:endParaRPr lang="en-I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CONNECTIONS OF IR SENSORS TO ARDUINO</a:t>
            </a:r>
            <a:r>
              <a:rPr lang="en-IN" sz="4000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:</a:t>
            </a:r>
            <a:endParaRPr lang="en-IN" sz="4000" u="sng" baseline="-25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728" y="1357298"/>
            <a:ext cx="6357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500174"/>
            <a:ext cx="9992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1: pins 3,5,6,9,10,11are connected to the3 IR sensors on each extremes.</a:t>
            </a:r>
          </a:p>
          <a:p>
            <a:endParaRPr lang="en-IN" sz="24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IN" sz="24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2: pin A0,A1,A2,A3,A4,A5 are connected to 6 IR sensors located in 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  central portion of the sensor plate</a:t>
            </a:r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28728" y="4286256"/>
            <a:ext cx="228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Draw a circuit diagram</a:t>
            </a:r>
            <a:endParaRPr lang="en-I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0" y="0"/>
            <a:ext cx="857252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      CONNECTIONS OF ARDUINO TO L293D </a:t>
            </a:r>
          </a:p>
          <a:p>
            <a:r>
              <a:rPr lang="en-IN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(</a:t>
            </a:r>
            <a:r>
              <a:rPr lang="en-IN" sz="16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THIS L293D IS CONTOLLING SIDEWAYS MOTOR)</a:t>
            </a:r>
            <a:r>
              <a:rPr lang="en-IN" sz="24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                                                                                                  </a:t>
            </a:r>
            <a:endParaRPr lang="en-IN" b="1" u="sng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sz="2000" dirty="0" smtClean="0"/>
              <a:t>Outputs to L293D are pin : 2, 4 , 7 , 8 (</a:t>
            </a:r>
            <a:r>
              <a:rPr lang="en-IN" sz="2000" dirty="0" err="1" smtClean="0"/>
              <a:t>arduino</a:t>
            </a:r>
            <a:r>
              <a:rPr lang="en-IN" sz="2000" dirty="0" smtClean="0"/>
              <a:t> digital outputs)</a:t>
            </a:r>
          </a:p>
          <a:p>
            <a:r>
              <a:rPr lang="en-IN" sz="2000" dirty="0" smtClean="0"/>
              <a:t>     </a:t>
            </a:r>
          </a:p>
          <a:p>
            <a:endParaRPr lang="en-IN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1285861"/>
            <a:ext cx="957266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endParaRPr lang="en-IN" sz="2000" dirty="0" smtClean="0"/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  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Pin 7 of </a:t>
            </a:r>
            <a:r>
              <a:rPr lang="en-IN" sz="20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arduino</a:t>
            </a:r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connected to Pin 2 of L293D </a:t>
            </a: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Pin 8 of </a:t>
            </a:r>
            <a:r>
              <a:rPr lang="en-IN" sz="20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arduino</a:t>
            </a:r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is connected to Pin  7 of L293D</a:t>
            </a:r>
          </a:p>
          <a:p>
            <a:endParaRPr lang="en-IN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This pins (7 and 8 ) are controlling the rotation of gripper about itself . i.e.it is used for sideways movement of gripper.</a:t>
            </a:r>
          </a:p>
          <a:p>
            <a:endParaRPr lang="en-IN" sz="20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When the left PMW pins give a signal the these outputs(pins 7 and 8) get high and via IC L293D gives output to motor instructing it to move the gripper in right direction . Vice versa when right PWM pins give signal .</a:t>
            </a:r>
          </a:p>
          <a:p>
            <a:endParaRPr lang="en-IN" sz="20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Thus we are orienting our gripper according to our object in order to measure it</a:t>
            </a:r>
            <a:endParaRPr lang="en-IN" sz="2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1604" y="500042"/>
            <a:ext cx="625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Draw a circuit diagram of connections explained in previous slide</a:t>
            </a:r>
            <a:endParaRPr lang="en-I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980728"/>
            <a:ext cx="82809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IR sensors located at the extremes of the IR sensor plates .</a:t>
            </a:r>
          </a:p>
          <a:p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IN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5.The movement of the bot is controlled by a simple RC car which operates on differential steering</a:t>
            </a:r>
            <a:r>
              <a:rPr lang="en-IN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</a:p>
          <a:p>
            <a:endParaRPr lang="en-IN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IN" dirty="0"/>
          </a:p>
          <a:p>
            <a:r>
              <a:rPr lang="en-IN" dirty="0"/>
              <a:t>[we also have uploaded extra pdfs and </a:t>
            </a:r>
            <a:r>
              <a:rPr lang="en-IN" dirty="0" err="1"/>
              <a:t>ppt’s</a:t>
            </a:r>
            <a:r>
              <a:rPr lang="en-IN" dirty="0"/>
              <a:t> ,videos  and pics in this presentation itself to understand the working of bot  more  efficiently]  </a:t>
            </a:r>
          </a:p>
        </p:txBody>
      </p:sp>
    </p:spTree>
    <p:extLst>
      <p:ext uri="{BB962C8B-B14F-4D97-AF65-F5344CB8AC3E}">
        <p14:creationId xmlns:p14="http://schemas.microsoft.com/office/powerpoint/2010/main" val="17587693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757"/>
            <a:ext cx="8257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CONNECTIONS  TO L293D (FOR GRIPPER MOTOR) </a:t>
            </a:r>
            <a:endParaRPr lang="en-IN" sz="28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868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Here comes the programming part:</a:t>
            </a:r>
          </a:p>
          <a:p>
            <a:r>
              <a:rPr lang="en-IN" sz="4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4000" b="1" u="sng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Arduino</a:t>
            </a:r>
            <a:r>
              <a:rPr lang="en-IN" sz="4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code:</a:t>
            </a:r>
          </a:p>
          <a:p>
            <a:r>
              <a:rPr lang="en-IN" sz="4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endParaRPr lang="en-IN" sz="40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927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Following are the components used in</a:t>
            </a:r>
          </a:p>
          <a:p>
            <a:r>
              <a:rPr lang="en-IN" sz="36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our bot:</a:t>
            </a:r>
            <a:endParaRPr lang="en-IN" sz="36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071546"/>
            <a:ext cx="743284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sz="2800" dirty="0" err="1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Arduino</a:t>
            </a:r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UNO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IR sensors 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IC L293D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IC 7805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4  200RPM Motors, 3 low RPM Motors 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Acrylic sheets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Gears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Connecting wires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Bluetooth module</a:t>
            </a:r>
          </a:p>
          <a:p>
            <a:pPr marL="342900" indent="-342900">
              <a:buAutoNum type="arabicPeriod"/>
            </a:pPr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IN" sz="2800" dirty="0" err="1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attiny</a:t>
            </a:r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IC (microcontroller)</a:t>
            </a:r>
          </a:p>
          <a:p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11.male and female berg pins</a:t>
            </a:r>
          </a:p>
          <a:p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12.female jumpers</a:t>
            </a:r>
          </a:p>
          <a:p>
            <a:r>
              <a:rPr lang="en-IN" sz="2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13.PCB</a:t>
            </a:r>
          </a:p>
          <a:p>
            <a:pPr marL="342900" indent="-342900">
              <a:buAutoNum type="arabicPeriod"/>
            </a:pPr>
            <a:endParaRPr lang="en-IN" dirty="0" smtClean="0"/>
          </a:p>
          <a:p>
            <a:pPr marL="342900" indent="-342900"/>
            <a:endParaRPr lang="en-I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285728"/>
            <a:ext cx="4717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14.Gears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15.Nuts, bolts ,washers , screws</a:t>
            </a:r>
            <a:endParaRPr lang="en-IN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 Bar Linkage End Effector, Robot Gripper Anim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0004"/>
            <a:ext cx="9144000" cy="64293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7744" y="166994"/>
            <a:ext cx="5093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ROUGH MECHANISM OF GRIPPER</a:t>
            </a:r>
            <a:endParaRPr lang="en-IN" sz="28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264458"/>
              </p:ext>
            </p:extLst>
          </p:nvPr>
        </p:nvGraphicFramePr>
        <p:xfrm>
          <a:off x="0" y="1484784"/>
          <a:ext cx="9144000" cy="5373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3" imgW="6857708" imgH="5143264" progId="AcroExch.Document.7">
                  <p:embed/>
                </p:oleObj>
              </mc:Choice>
              <mc:Fallback>
                <p:oleObj name="Acrobat Document" r:id="rId3" imgW="6857708" imgH="5143264" progId="AcroExch.Document.7">
                  <p:embed/>
                  <p:pic>
                    <p:nvPicPr>
                      <p:cNvPr id="266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84784"/>
                        <a:ext cx="9144000" cy="5373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220072" y="3442808"/>
            <a:ext cx="3070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More about grippers....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(a PDF)</a:t>
            </a:r>
            <a:endParaRPr lang="en-IN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332656"/>
            <a:ext cx="7772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For more </a:t>
            </a:r>
            <a:r>
              <a:rPr lang="en-IN" sz="2400" dirty="0" err="1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informations</a:t>
            </a:r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about grippers refer he PDF given below:</a:t>
            </a:r>
            <a:endParaRPr lang="en-IN" sz="2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034" y="571480"/>
            <a:ext cx="977321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Materials used in gripper: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Acrylic (used since was available readily. Can use metal 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or wood also.)  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Gears 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Motors( a low RPM motor)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Screws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Nut, bolts, washers</a:t>
            </a:r>
            <a:r>
              <a:rPr lang="en-IN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</a:p>
          <a:p>
            <a:endParaRPr lang="en-IN" dirty="0" smtClean="0"/>
          </a:p>
          <a:p>
            <a:r>
              <a:rPr lang="en-IN" sz="4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Instruments used :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Saw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Filer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Vice 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Marker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Drilling machine</a:t>
            </a:r>
          </a:p>
          <a:p>
            <a:r>
              <a:rPr lang="en-IN" sz="2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screwdriver</a:t>
            </a:r>
          </a:p>
          <a:p>
            <a:endParaRPr lang="en-I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1472" y="500042"/>
            <a:ext cx="796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u="sng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ACTUAL GRIPPER MADE BY US :</a:t>
            </a:r>
            <a:endParaRPr lang="en-IN" sz="4000" b="1" u="sng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488" y="2643182"/>
            <a:ext cx="3097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TAKE A PIC AND  UPLOAD HERE</a:t>
            </a:r>
          </a:p>
          <a:p>
            <a:endParaRPr lang="en-IN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1680</TotalTime>
  <Words>1451</Words>
  <Application>Microsoft Office PowerPoint</Application>
  <PresentationFormat>On-screen Show (4:3)</PresentationFormat>
  <Paragraphs>236</Paragraphs>
  <Slides>32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Century Gothic</vt:lpstr>
      <vt:lpstr>Wingdings 3</vt:lpstr>
      <vt:lpstr>Ion</vt:lpstr>
      <vt:lpstr>Acrobat Document</vt:lpstr>
      <vt:lpstr>Presentation</vt:lpstr>
      <vt:lpstr>Worksheet</vt:lpstr>
      <vt:lpstr>IR ROBOT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 ROBOT</dc:title>
  <dc:creator>15-3542</dc:creator>
  <cp:lastModifiedBy>Microsoft account</cp:lastModifiedBy>
  <cp:revision>169</cp:revision>
  <dcterms:created xsi:type="dcterms:W3CDTF">2015-10-26T22:01:48Z</dcterms:created>
  <dcterms:modified xsi:type="dcterms:W3CDTF">2015-11-17T20:40:28Z</dcterms:modified>
</cp:coreProperties>
</file>